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4" r:id="rId4"/>
    <p:sldId id="263" r:id="rId5"/>
    <p:sldId id="260" r:id="rId6"/>
    <p:sldId id="259" r:id="rId7"/>
    <p:sldId id="258" r:id="rId8"/>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36" y="295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C2022-3BFE-4BCB-BDD5-290144D0C431}" type="datetimeFigureOut">
              <a:rPr lang="fr-FR" smtClean="0"/>
              <a:pPr/>
              <a:t>19/02/2015</a:t>
            </a:fld>
            <a:endParaRPr lang="fr-FR"/>
          </a:p>
        </p:txBody>
      </p:sp>
      <p:sp>
        <p:nvSpPr>
          <p:cNvPr id="4" name="Espace réservé de l'image des diapositives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15A2C-EE27-4135-94C2-34F2412ECFD2}" type="slidenum">
              <a:rPr lang="fr-FR" smtClean="0"/>
              <a:pPr/>
              <a:t>‹N°›</a:t>
            </a:fld>
            <a:endParaRPr lang="fr-FR"/>
          </a:p>
        </p:txBody>
      </p:sp>
    </p:spTree>
    <p:extLst>
      <p:ext uri="{BB962C8B-B14F-4D97-AF65-F5344CB8AC3E}">
        <p14:creationId xmlns:p14="http://schemas.microsoft.com/office/powerpoint/2010/main" val="343523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u="none" strike="noStrike"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F615A2C-EE27-4135-94C2-34F2412ECFD2}" type="slidenum">
              <a:rPr lang="fr-FR" smtClean="0"/>
              <a:pPr/>
              <a:t>2</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F615A2C-EE27-4135-94C2-34F2412ECFD2}"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41550" y="685800"/>
            <a:ext cx="2374900" cy="3429000"/>
          </a:xfrm>
        </p:spPr>
      </p:sp>
      <p:sp>
        <p:nvSpPr>
          <p:cNvPr id="3" name="Espace réservé des commentaires 2"/>
          <p:cNvSpPr>
            <a:spLocks noGrp="1"/>
          </p:cNvSpPr>
          <p:nvPr>
            <p:ph type="body" idx="1"/>
          </p:nvPr>
        </p:nvSpPr>
        <p:spPr/>
        <p:txBody>
          <a:bodyPr>
            <a:normAutofit/>
          </a:bodyPr>
          <a:lstStyle/>
          <a:p>
            <a:r>
              <a:rPr lang="fr-FR" dirty="0" smtClean="0"/>
              <a:t>CHAMBRES DE FORMATION POUR LES INFIRMIERES ET BRANCARDIERS</a:t>
            </a:r>
          </a:p>
          <a:p>
            <a:r>
              <a:rPr lang="fr-FR" dirty="0" smtClean="0"/>
              <a:t>BLOC OPERATOIRE TOUT EQUIPE POUR HABITUER LE PERSONNEL</a:t>
            </a:r>
            <a:r>
              <a:rPr lang="fr-FR" baseline="0" dirty="0" smtClean="0"/>
              <a:t> HOSPITALIER AUX INTERVENTION DANS CE SITE TRES PROTEGE</a:t>
            </a:r>
          </a:p>
          <a:p>
            <a:endParaRPr lang="fr-FR" dirty="0"/>
          </a:p>
        </p:txBody>
      </p:sp>
      <p:sp>
        <p:nvSpPr>
          <p:cNvPr id="4" name="Espace réservé du numéro de diapositive 3"/>
          <p:cNvSpPr>
            <a:spLocks noGrp="1"/>
          </p:cNvSpPr>
          <p:nvPr>
            <p:ph type="sldNum" sz="quarter" idx="10"/>
          </p:nvPr>
        </p:nvSpPr>
        <p:spPr/>
        <p:txBody>
          <a:bodyPr/>
          <a:lstStyle/>
          <a:p>
            <a:fld id="{EF615A2C-EE27-4135-94C2-34F2412ECFD2}"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3"/>
            <a:ext cx="5829300" cy="212336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B4B2DFF-6211-4CBF-A476-8E3835F2ACBE}" type="datetime1">
              <a:rPr lang="fr-FR" smtClean="0"/>
              <a:pPr/>
              <a:t>19/02/2015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8E9B16-795C-4FAF-8186-43F3B8E1E6DB}" type="datetime1">
              <a:rPr lang="fr-FR" smtClean="0"/>
              <a:pPr/>
              <a:t>19/02/2015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1"/>
            <a:ext cx="1543050" cy="845220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42900" y="396701"/>
            <a:ext cx="4514850" cy="845220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D5F2503-A7CE-4316-8BE0-C663F2B7C287}" type="datetime1">
              <a:rPr lang="fr-FR" smtClean="0"/>
              <a:pPr/>
              <a:t>19/02/2015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DF6151-AD8F-4290-8E05-17CB6F2CF6EC}" type="datetime1">
              <a:rPr lang="fr-FR" smtClean="0"/>
              <a:pPr/>
              <a:t>19/02/2015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2"/>
            <a:ext cx="5829300" cy="1967442"/>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BB52697-D250-483B-AF05-B5763425DA4A}" type="datetime1">
              <a:rPr lang="fr-FR" smtClean="0"/>
              <a:pPr/>
              <a:t>19/02/2015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5D27DB-76F7-406B-ACBF-46690735C1C5}" type="datetime1">
              <a:rPr lang="fr-FR" smtClean="0"/>
              <a:pPr/>
              <a:t>19/02/2015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67EB8FC-3F7D-4305-988F-1C5BDC22E8B6}" type="datetime1">
              <a:rPr lang="fr-FR" smtClean="0"/>
              <a:pPr/>
              <a:t>19/02/2015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0554D9C-0F0B-4903-A67C-0B9F4CF895E2}" type="datetime1">
              <a:rPr lang="fr-FR" smtClean="0"/>
              <a:pPr/>
              <a:t>19/02/2015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CE260C-09D8-43C7-BB9D-E771E42B2BF2}" type="datetime1">
              <a:rPr lang="fr-FR" smtClean="0"/>
              <a:pPr/>
              <a:t>19/02/2015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6"/>
            <a:ext cx="2256235" cy="167851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159E3A4-864A-4F40-85A6-2C9AEE7548EE}" type="datetime1">
              <a:rPr lang="fr-FR" smtClean="0"/>
              <a:pPr/>
              <a:t>19/02/2015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1"/>
            <a:ext cx="4114800" cy="818622"/>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14FA15-DDCE-4A8E-B1A3-755E3E4C8369}" type="datetime1">
              <a:rPr lang="fr-FR" smtClean="0"/>
              <a:pPr/>
              <a:t>19/02/2015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532ABA-6F5E-4476-8A55-BCFE2D16F17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16F3E98C-0C8E-480A-B7AB-C20ACFDFAD7C}" type="datetime1">
              <a:rPr lang="fr-FR" smtClean="0"/>
              <a:pPr/>
              <a:t>19/02/2015</a:t>
            </a:fld>
            <a:endParaRPr lang="fr-FR"/>
          </a:p>
        </p:txBody>
      </p:sp>
      <p:sp>
        <p:nvSpPr>
          <p:cNvPr id="5" name="Espace réservé du pied de page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62532ABA-6F5E-4476-8A55-BCFE2D16F17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8435603"/>
            <a:ext cx="6858000" cy="954107"/>
          </a:xfrm>
          <a:prstGeom prst="rect">
            <a:avLst/>
          </a:prstGeom>
          <a:noFill/>
        </p:spPr>
        <p:txBody>
          <a:bodyPr wrap="square" rtlCol="0">
            <a:spAutoFit/>
          </a:bodyPr>
          <a:lstStyle/>
          <a:p>
            <a:pPr algn="ctr"/>
            <a:r>
              <a:rPr lang="fr-FR" sz="2800" b="1" dirty="0"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l’Institut </a:t>
            </a:r>
            <a:r>
              <a:rPr lang="fr-FR" sz="2800" b="1"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de Formations </a:t>
            </a:r>
            <a:r>
              <a:rPr lang="fr-FR" sz="2800" b="1" dirty="0"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Paramédicales d’Orléans (45)</a:t>
            </a:r>
            <a:endParaRPr lang="fr-FR" sz="2800" b="1" dirty="0">
              <a:solidFill>
                <a:schemeClr val="tx1">
                  <a:lumMod val="50000"/>
                  <a:lumOff val="50000"/>
                </a:schemeClr>
              </a:solidFill>
              <a:effectLst>
                <a:outerShdw blurRad="38100" dist="38100" dir="2700000" algn="tl">
                  <a:srgbClr val="000000">
                    <a:alpha val="43137"/>
                  </a:srgbClr>
                </a:outerShdw>
              </a:effectLst>
              <a:latin typeface="WeezerFont" pitchFamily="34" charset="0"/>
            </a:endParaRPr>
          </a:p>
        </p:txBody>
      </p:sp>
      <p:pic>
        <p:nvPicPr>
          <p:cNvPr id="5" name="Image 4" descr="COPIFPM121009 001.JPG"/>
          <p:cNvPicPr>
            <a:picLocks noChangeAspect="1"/>
          </p:cNvPicPr>
          <p:nvPr/>
        </p:nvPicPr>
        <p:blipFill>
          <a:blip r:embed="rId2" cstate="print"/>
          <a:srcRect t="10909"/>
          <a:stretch>
            <a:fillRect/>
          </a:stretch>
        </p:blipFill>
        <p:spPr>
          <a:xfrm>
            <a:off x="357166" y="2881298"/>
            <a:ext cx="6500834" cy="5030426"/>
          </a:xfrm>
          <a:prstGeom prst="rect">
            <a:avLst/>
          </a:prstGeom>
        </p:spPr>
      </p:pic>
      <p:sp>
        <p:nvSpPr>
          <p:cNvPr id="7" name="Espace réservé du numéro de diapositive 6"/>
          <p:cNvSpPr>
            <a:spLocks noGrp="1"/>
          </p:cNvSpPr>
          <p:nvPr>
            <p:ph type="sldNum" sz="quarter" idx="12"/>
          </p:nvPr>
        </p:nvSpPr>
        <p:spPr/>
        <p:txBody>
          <a:bodyPr/>
          <a:lstStyle/>
          <a:p>
            <a:fld id="{62532ABA-6F5E-4476-8A55-BCFE2D16F170}" type="slidenum">
              <a:rPr lang="fr-FR" smtClean="0"/>
              <a:pPr/>
              <a:t>1</a:t>
            </a:fld>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553874"/>
            <a:ext cx="6858000" cy="3354765"/>
          </a:xfrm>
          <a:prstGeom prst="rect">
            <a:avLst/>
          </a:prstGeom>
        </p:spPr>
        <p:txBody>
          <a:bodyPr wrap="square">
            <a:spAutoFit/>
          </a:bodyPr>
          <a:lstStyle/>
          <a:p>
            <a:pPr algn="ctr"/>
            <a:endParaRPr lang="fr-FR" sz="2000" b="1" dirty="0" smtClean="0">
              <a:solidFill>
                <a:srgbClr val="CCCC00"/>
              </a:solidFill>
              <a:effectLst>
                <a:outerShdw blurRad="38100" dist="38100" dir="2700000" algn="tl">
                  <a:srgbClr val="000000">
                    <a:alpha val="43137"/>
                  </a:srgbClr>
                </a:outerShdw>
              </a:effectLst>
              <a:latin typeface="WeezerFont" pitchFamily="34" charset="0"/>
            </a:endParaRPr>
          </a:p>
          <a:p>
            <a:pPr algn="ctr"/>
            <a:r>
              <a:rPr lang="fr-FR" sz="2400" b="1" dirty="0"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Institut de Formations para –médicales</a:t>
            </a:r>
          </a:p>
          <a:p>
            <a:pPr algn="ctr"/>
            <a:r>
              <a:rPr lang="fr-FR" sz="2400" b="1" dirty="0"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d’Orléans (45)</a:t>
            </a:r>
          </a:p>
          <a:p>
            <a:pPr algn="ctr"/>
            <a:r>
              <a:rPr lang="fr-FR" sz="2400" b="1" dirty="0"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 </a:t>
            </a:r>
          </a:p>
          <a:p>
            <a:pPr algn="ctr"/>
            <a:r>
              <a:rPr lang="fr-FR" sz="2400" b="1" dirty="0"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Surface couverte : 2000 m²</a:t>
            </a:r>
          </a:p>
          <a:p>
            <a:pPr algn="ctr"/>
            <a:r>
              <a:rPr lang="fr-FR" sz="2400" b="1" dirty="0"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a:t>
            </a:r>
          </a:p>
          <a:p>
            <a:pPr algn="ctr"/>
            <a:r>
              <a:rPr lang="fr-FR" sz="2400" b="1" dirty="0"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Mise en service : année 2008</a:t>
            </a:r>
          </a:p>
          <a:p>
            <a:pPr algn="ctr"/>
            <a:r>
              <a:rPr lang="fr-FR" sz="2400" b="1" dirty="0"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a:t>
            </a:r>
          </a:p>
          <a:p>
            <a:pPr algn="ctr"/>
            <a:r>
              <a:rPr lang="fr-FR" sz="2400" b="1" dirty="0" smtClean="0">
                <a:solidFill>
                  <a:schemeClr val="tx1">
                    <a:lumMod val="50000"/>
                    <a:lumOff val="50000"/>
                  </a:schemeClr>
                </a:solidFill>
                <a:effectLst>
                  <a:outerShdw blurRad="38100" dist="38100" dir="2700000" algn="tl">
                    <a:srgbClr val="000000">
                      <a:alpha val="43137"/>
                    </a:srgbClr>
                  </a:outerShdw>
                </a:effectLst>
                <a:latin typeface="WeezerFont" pitchFamily="34" charset="0"/>
              </a:rPr>
              <a:t>Bâtiment modulaire</a:t>
            </a:r>
          </a:p>
        </p:txBody>
      </p:sp>
      <p:sp>
        <p:nvSpPr>
          <p:cNvPr id="10" name="Espace réservé du numéro de diapositive 9"/>
          <p:cNvSpPr>
            <a:spLocks noGrp="1"/>
          </p:cNvSpPr>
          <p:nvPr>
            <p:ph type="sldNum" sz="quarter" idx="12"/>
          </p:nvPr>
        </p:nvSpPr>
        <p:spPr/>
        <p:txBody>
          <a:bodyPr/>
          <a:lstStyle/>
          <a:p>
            <a:fld id="{62532ABA-6F5E-4476-8A55-BCFE2D16F170}" type="slidenum">
              <a:rPr lang="fr-FR" smtClean="0"/>
              <a:pPr/>
              <a:t>2</a:t>
            </a:fld>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sz="3200" dirty="0" smtClean="0">
                <a:latin typeface="WeezerFont"/>
              </a:rPr>
              <a:t>Descriptif succinct</a:t>
            </a:r>
            <a:endParaRPr lang="fr-FR" sz="3200" dirty="0">
              <a:latin typeface="WeezerFont"/>
            </a:endParaRPr>
          </a:p>
        </p:txBody>
      </p:sp>
      <p:sp>
        <p:nvSpPr>
          <p:cNvPr id="3" name="Espace réservé du contenu 2"/>
          <p:cNvSpPr>
            <a:spLocks noGrp="1"/>
          </p:cNvSpPr>
          <p:nvPr>
            <p:ph idx="1"/>
          </p:nvPr>
        </p:nvSpPr>
        <p:spPr/>
        <p:txBody>
          <a:bodyPr>
            <a:normAutofit fontScale="92500" lnSpcReduction="10000"/>
          </a:bodyPr>
          <a:lstStyle/>
          <a:p>
            <a:endParaRPr lang="fr-FR" sz="2400" dirty="0" smtClean="0">
              <a:latin typeface="WeezerFont"/>
            </a:endParaRPr>
          </a:p>
          <a:p>
            <a:r>
              <a:rPr lang="fr-FR" sz="2400" dirty="0" smtClean="0">
                <a:latin typeface="WeezerFont"/>
              </a:rPr>
              <a:t>Chantier IFPM à Orléans :</a:t>
            </a:r>
          </a:p>
          <a:p>
            <a:pPr>
              <a:buNone/>
            </a:pPr>
            <a:endParaRPr lang="fr-FR" sz="2400" dirty="0" smtClean="0">
              <a:latin typeface="WeezerFont"/>
            </a:endParaRPr>
          </a:p>
          <a:p>
            <a:pPr lvl="1"/>
            <a:r>
              <a:rPr lang="fr-FR" sz="1100" dirty="0" smtClean="0">
                <a:latin typeface="WeezerFont"/>
              </a:rPr>
              <a:t>Le besoin du client était de construire ce bâtiment de 2000 m² en moins de 6 mois pour que les élèves puissent rentrer en septembre dans ce bâtiment avec un  confort équivalent au traditionnel et une isolation thermique permettant la classification de ce bâtiment BBC. Une insertion parfaite dans le site boisé qu’il fallait conserver au maximum.</a:t>
            </a:r>
          </a:p>
          <a:p>
            <a:pPr lvl="1">
              <a:buNone/>
            </a:pPr>
            <a:endParaRPr lang="fr-FR" sz="1100" dirty="0" smtClean="0">
              <a:latin typeface="WeezerFont"/>
            </a:endParaRPr>
          </a:p>
          <a:p>
            <a:pPr lvl="1"/>
            <a:r>
              <a:rPr lang="fr-FR" sz="1100" dirty="0" smtClean="0">
                <a:latin typeface="WeezerFont"/>
              </a:rPr>
              <a:t>Le système de chauffage par des puits canadiens couplé à une pompe à chaleur.</a:t>
            </a:r>
          </a:p>
          <a:p>
            <a:pPr lvl="1">
              <a:buNone/>
            </a:pPr>
            <a:endParaRPr lang="fr-FR" sz="1100" dirty="0" smtClean="0">
              <a:latin typeface="WeezerFont"/>
            </a:endParaRPr>
          </a:p>
          <a:p>
            <a:pPr lvl="1"/>
            <a:r>
              <a:rPr lang="fr-FR" sz="1100" dirty="0" smtClean="0">
                <a:latin typeface="WeezerFont"/>
              </a:rPr>
              <a:t>De façon à respecter les délais ,la solution « modulaire » s’imposait avec confort et avoir une esthétique soignée.</a:t>
            </a:r>
          </a:p>
          <a:p>
            <a:pPr lvl="1">
              <a:buNone/>
            </a:pPr>
            <a:endParaRPr lang="fr-FR" sz="1100" dirty="0" smtClean="0">
              <a:latin typeface="WeezerFont"/>
            </a:endParaRPr>
          </a:p>
          <a:p>
            <a:pPr lvl="1"/>
            <a:r>
              <a:rPr lang="fr-FR" sz="1100" dirty="0" smtClean="0">
                <a:latin typeface="WeezerFont"/>
              </a:rPr>
              <a:t>L’accès chantier et la mise en place des modules ne pouvait se faire que par la face avant avec une grue de grande capacité (~120 tonnes).</a:t>
            </a:r>
          </a:p>
          <a:p>
            <a:pPr lvl="1">
              <a:buNone/>
            </a:pPr>
            <a:endParaRPr lang="fr-FR" sz="1100" dirty="0" smtClean="0">
              <a:latin typeface="WeezerFont"/>
            </a:endParaRPr>
          </a:p>
          <a:p>
            <a:pPr lvl="1"/>
            <a:r>
              <a:rPr lang="fr-FR" sz="1100" dirty="0" smtClean="0">
                <a:latin typeface="WeezerFont"/>
              </a:rPr>
              <a:t>Afin de respecter les besoins techniques (chauffage, stabilité au feu…), nous avons conçu ce projet avec des modules « </a:t>
            </a:r>
            <a:r>
              <a:rPr lang="fr-FR" sz="1100" dirty="0" err="1" smtClean="0">
                <a:latin typeface="WeezerFont"/>
              </a:rPr>
              <a:t>colisés</a:t>
            </a:r>
            <a:r>
              <a:rPr lang="fr-FR" sz="1100" dirty="0" smtClean="0">
                <a:latin typeface="WeezerFont"/>
              </a:rPr>
              <a:t> » et permettre ainsi une hauteur sous plafond de 2,70 m (dans la « grande » salle de classe 200 m²) et 2,50 m mini pour tout le reste.</a:t>
            </a:r>
          </a:p>
          <a:p>
            <a:pPr lvl="1">
              <a:buNone/>
            </a:pPr>
            <a:endParaRPr lang="fr-FR" sz="1100" dirty="0" smtClean="0">
              <a:latin typeface="WeezerFont"/>
            </a:endParaRPr>
          </a:p>
          <a:p>
            <a:pPr lvl="1"/>
            <a:r>
              <a:rPr lang="fr-FR" sz="1100" dirty="0" smtClean="0">
                <a:latin typeface="WeezerFont"/>
              </a:rPr>
              <a:t>L’ensemble du bâtiment est équipé de deux plafonds :</a:t>
            </a:r>
          </a:p>
          <a:p>
            <a:pPr lvl="2"/>
            <a:r>
              <a:rPr lang="fr-FR" sz="1000" dirty="0" smtClean="0">
                <a:latin typeface="WeezerFont"/>
              </a:rPr>
              <a:t>Un pour la stabilité au feu ½ heure</a:t>
            </a:r>
          </a:p>
          <a:p>
            <a:pPr lvl="2"/>
            <a:r>
              <a:rPr lang="fr-FR" sz="1000" dirty="0" smtClean="0">
                <a:latin typeface="WeezerFont"/>
              </a:rPr>
              <a:t>Un autre pour la finition et le passage des réseaux techniques</a:t>
            </a:r>
          </a:p>
          <a:p>
            <a:pPr lvl="2">
              <a:buNone/>
            </a:pPr>
            <a:endParaRPr lang="fr-FR" sz="1000" dirty="0" smtClean="0">
              <a:latin typeface="WeezerFont"/>
            </a:endParaRPr>
          </a:p>
          <a:p>
            <a:pPr lvl="1"/>
            <a:r>
              <a:rPr lang="fr-FR" sz="1100" dirty="0" smtClean="0">
                <a:latin typeface="WeezerFont"/>
              </a:rPr>
              <a:t>Les revêtements de sols sont adaptés à l’utilisation des locaux, à savoir :</a:t>
            </a:r>
          </a:p>
          <a:p>
            <a:pPr lvl="2"/>
            <a:r>
              <a:rPr lang="fr-FR" sz="1000" dirty="0" smtClean="0">
                <a:latin typeface="WeezerFont"/>
              </a:rPr>
              <a:t>Sol PVC en lés soudés à chaud pour les salles et les circulations</a:t>
            </a:r>
          </a:p>
          <a:p>
            <a:pPr lvl="2"/>
            <a:r>
              <a:rPr lang="fr-FR" sz="1000" dirty="0" smtClean="0">
                <a:latin typeface="WeezerFont"/>
              </a:rPr>
              <a:t>Sol carrelé pour le hall et les sanitaires</a:t>
            </a:r>
          </a:p>
          <a:p>
            <a:pPr lvl="2">
              <a:buNone/>
            </a:pPr>
            <a:endParaRPr lang="fr-FR" sz="1000" dirty="0" smtClean="0">
              <a:latin typeface="WeezerFont"/>
            </a:endParaRPr>
          </a:p>
          <a:p>
            <a:pPr lvl="1"/>
            <a:r>
              <a:rPr lang="fr-FR" sz="1100" dirty="0" smtClean="0">
                <a:latin typeface="WeezerFont"/>
              </a:rPr>
              <a:t>Une cage d’ascenseur dans le hall pour autoriser l’accès aux personnes à mobilité réduite à l’étage.</a:t>
            </a:r>
          </a:p>
          <a:p>
            <a:pPr lvl="1">
              <a:buNone/>
            </a:pPr>
            <a:endParaRPr lang="fr-FR" sz="1100" dirty="0" smtClean="0">
              <a:latin typeface="WeezerFont"/>
            </a:endParaRPr>
          </a:p>
          <a:p>
            <a:pPr lvl="1"/>
            <a:r>
              <a:rPr lang="fr-FR" sz="1100" dirty="0" smtClean="0">
                <a:latin typeface="WeezerFont"/>
              </a:rPr>
              <a:t>Une terrasse accessible pour implantation de la centrale de traitement d’air dans l’emprise du bâtiment (ne pas réduire le terrain autour) et la pompe à chaleur dans un emplacement protégé mais restant très accessible pour la maintenance.</a:t>
            </a:r>
          </a:p>
          <a:p>
            <a:pPr lvl="1">
              <a:buNone/>
            </a:pPr>
            <a:endParaRPr lang="fr-FR" sz="1100" dirty="0" smtClean="0">
              <a:latin typeface="WeezerFont"/>
            </a:endParaRPr>
          </a:p>
          <a:p>
            <a:pPr lvl="1"/>
            <a:r>
              <a:rPr lang="fr-FR" sz="1100" dirty="0" smtClean="0">
                <a:latin typeface="WeezerFont"/>
              </a:rPr>
              <a:t>Toutes les prestations architecturales souhaitées afin de « démarquer » ce bâtiment et éviter tout aspect modulaire visible.</a:t>
            </a:r>
            <a:endParaRPr lang="fr-FR" sz="1100" dirty="0" smtClean="0"/>
          </a:p>
          <a:p>
            <a:pPr lvl="1"/>
            <a:endParaRPr lang="fr-FR" sz="1100" dirty="0" smtClean="0"/>
          </a:p>
          <a:p>
            <a:pPr lvl="1"/>
            <a:endParaRPr lang="fr-FR" sz="1100" dirty="0"/>
          </a:p>
        </p:txBody>
      </p:sp>
      <p:sp>
        <p:nvSpPr>
          <p:cNvPr id="4" name="Espace réservé du numéro de diapositive 3"/>
          <p:cNvSpPr>
            <a:spLocks noGrp="1"/>
          </p:cNvSpPr>
          <p:nvPr>
            <p:ph type="sldNum" sz="quarter" idx="12"/>
          </p:nvPr>
        </p:nvSpPr>
        <p:spPr/>
        <p:txBody>
          <a:bodyPr/>
          <a:lstStyle/>
          <a:p>
            <a:fld id="{62532ABA-6F5E-4476-8A55-BCFE2D16F170}" type="slidenum">
              <a:rPr lang="fr-FR" smtClean="0"/>
              <a:pPr/>
              <a:t>3</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sz="3200" dirty="0" smtClean="0">
                <a:latin typeface="WeezerFont"/>
              </a:rPr>
              <a:t>CHANTIER EN COURS</a:t>
            </a:r>
            <a:endParaRPr lang="fr-FR" sz="3200" dirty="0">
              <a:latin typeface="WeezerFont"/>
            </a:endParaRPr>
          </a:p>
        </p:txBody>
      </p:sp>
      <p:pic>
        <p:nvPicPr>
          <p:cNvPr id="6" name="Espace réservé du contenu 5" descr="100_1492.jpg"/>
          <p:cNvPicPr>
            <a:picLocks noGrp="1" noChangeAspect="1"/>
          </p:cNvPicPr>
          <p:nvPr>
            <p:ph idx="1"/>
          </p:nvPr>
        </p:nvPicPr>
        <p:blipFill>
          <a:blip r:embed="rId3" cstate="print"/>
          <a:stretch>
            <a:fillRect/>
          </a:stretch>
        </p:blipFill>
        <p:spPr>
          <a:xfrm>
            <a:off x="3643314" y="5667380"/>
            <a:ext cx="3000420" cy="3214710"/>
          </a:xfrm>
        </p:spPr>
      </p:pic>
      <p:sp>
        <p:nvSpPr>
          <p:cNvPr id="4" name="Espace réservé du numéro de diapositive 3"/>
          <p:cNvSpPr>
            <a:spLocks noGrp="1"/>
          </p:cNvSpPr>
          <p:nvPr>
            <p:ph type="sldNum" sz="quarter" idx="12"/>
          </p:nvPr>
        </p:nvSpPr>
        <p:spPr/>
        <p:txBody>
          <a:bodyPr/>
          <a:lstStyle/>
          <a:p>
            <a:fld id="{62532ABA-6F5E-4476-8A55-BCFE2D16F170}" type="slidenum">
              <a:rPr lang="fr-FR" smtClean="0"/>
              <a:pPr/>
              <a:t>4</a:t>
            </a:fld>
            <a:endParaRPr lang="fr-FR"/>
          </a:p>
        </p:txBody>
      </p:sp>
      <p:pic>
        <p:nvPicPr>
          <p:cNvPr id="7" name="Image 6" descr="100_1495.jpg"/>
          <p:cNvPicPr>
            <a:picLocks noChangeAspect="1"/>
          </p:cNvPicPr>
          <p:nvPr/>
        </p:nvPicPr>
        <p:blipFill>
          <a:blip r:embed="rId4" cstate="print"/>
          <a:stretch>
            <a:fillRect/>
          </a:stretch>
        </p:blipFill>
        <p:spPr>
          <a:xfrm>
            <a:off x="357166" y="5667380"/>
            <a:ext cx="3143272" cy="3238488"/>
          </a:xfrm>
          <a:prstGeom prst="rect">
            <a:avLst/>
          </a:prstGeom>
        </p:spPr>
      </p:pic>
      <p:pic>
        <p:nvPicPr>
          <p:cNvPr id="8" name="Image 7" descr="IFPM 2.jpg"/>
          <p:cNvPicPr>
            <a:picLocks noChangeAspect="1"/>
          </p:cNvPicPr>
          <p:nvPr/>
        </p:nvPicPr>
        <p:blipFill>
          <a:blip r:embed="rId5" cstate="print"/>
          <a:stretch>
            <a:fillRect/>
          </a:stretch>
        </p:blipFill>
        <p:spPr>
          <a:xfrm>
            <a:off x="357166" y="2024042"/>
            <a:ext cx="3143248" cy="3000397"/>
          </a:xfrm>
          <a:prstGeom prst="rect">
            <a:avLst/>
          </a:prstGeom>
        </p:spPr>
      </p:pic>
      <p:pic>
        <p:nvPicPr>
          <p:cNvPr id="9" name="Image 8" descr="IFPM 1.jpg"/>
          <p:cNvPicPr>
            <a:picLocks noChangeAspect="1"/>
          </p:cNvPicPr>
          <p:nvPr/>
        </p:nvPicPr>
        <p:blipFill>
          <a:blip r:embed="rId6" cstate="print"/>
          <a:stretch>
            <a:fillRect/>
          </a:stretch>
        </p:blipFill>
        <p:spPr>
          <a:xfrm>
            <a:off x="3643314" y="2024042"/>
            <a:ext cx="2928958" cy="30003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DSCN1131.jpg"/>
          <p:cNvPicPr>
            <a:picLocks noChangeAspect="1"/>
          </p:cNvPicPr>
          <p:nvPr/>
        </p:nvPicPr>
        <p:blipFill>
          <a:blip r:embed="rId2" cstate="print"/>
          <a:stretch>
            <a:fillRect/>
          </a:stretch>
        </p:blipFill>
        <p:spPr>
          <a:xfrm>
            <a:off x="285729" y="5262565"/>
            <a:ext cx="3191331" cy="3250429"/>
          </a:xfrm>
          <a:prstGeom prst="rect">
            <a:avLst/>
          </a:prstGeom>
        </p:spPr>
      </p:pic>
      <p:pic>
        <p:nvPicPr>
          <p:cNvPr id="8" name="Image 7" descr="DSCN1129.jpg"/>
          <p:cNvPicPr>
            <a:picLocks noChangeAspect="1"/>
          </p:cNvPicPr>
          <p:nvPr/>
        </p:nvPicPr>
        <p:blipFill>
          <a:blip r:embed="rId3" cstate="print"/>
          <a:stretch>
            <a:fillRect/>
          </a:stretch>
        </p:blipFill>
        <p:spPr>
          <a:xfrm>
            <a:off x="3786190" y="5417347"/>
            <a:ext cx="3071810" cy="2863473"/>
          </a:xfrm>
          <a:prstGeom prst="rect">
            <a:avLst/>
          </a:prstGeom>
        </p:spPr>
      </p:pic>
      <p:sp>
        <p:nvSpPr>
          <p:cNvPr id="9" name="Espace réservé du numéro de diapositive 8"/>
          <p:cNvSpPr>
            <a:spLocks noGrp="1"/>
          </p:cNvSpPr>
          <p:nvPr>
            <p:ph type="sldNum" sz="quarter" idx="12"/>
          </p:nvPr>
        </p:nvSpPr>
        <p:spPr/>
        <p:txBody>
          <a:bodyPr/>
          <a:lstStyle/>
          <a:p>
            <a:fld id="{62532ABA-6F5E-4476-8A55-BCFE2D16F170}" type="slidenum">
              <a:rPr lang="fr-FR" smtClean="0"/>
              <a:pPr/>
              <a:t>5</a:t>
            </a:fld>
            <a:endParaRPr lang="fr-FR"/>
          </a:p>
        </p:txBody>
      </p:sp>
      <p:pic>
        <p:nvPicPr>
          <p:cNvPr id="11" name="Image 10" descr="COPIFPM121009 001.JPG"/>
          <p:cNvPicPr>
            <a:picLocks noChangeAspect="1"/>
          </p:cNvPicPr>
          <p:nvPr/>
        </p:nvPicPr>
        <p:blipFill>
          <a:blip r:embed="rId4" cstate="print"/>
          <a:srcRect t="9828" b="11549"/>
          <a:stretch>
            <a:fillRect/>
          </a:stretch>
        </p:blipFill>
        <p:spPr>
          <a:xfrm>
            <a:off x="285728" y="1006050"/>
            <a:ext cx="6572272" cy="37473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DSCI0048.JPG"/>
          <p:cNvPicPr>
            <a:picLocks noChangeAspect="1"/>
          </p:cNvPicPr>
          <p:nvPr/>
        </p:nvPicPr>
        <p:blipFill>
          <a:blip r:embed="rId2" cstate="print"/>
          <a:srcRect l="10833" r="6133"/>
          <a:stretch>
            <a:fillRect/>
          </a:stretch>
        </p:blipFill>
        <p:spPr>
          <a:xfrm>
            <a:off x="3286124" y="6024570"/>
            <a:ext cx="2971648" cy="3249734"/>
          </a:xfrm>
          <a:prstGeom prst="rect">
            <a:avLst/>
          </a:prstGeom>
        </p:spPr>
      </p:pic>
      <p:pic>
        <p:nvPicPr>
          <p:cNvPr id="6" name="Image 5" descr="DSCI0041.JPG"/>
          <p:cNvPicPr>
            <a:picLocks noChangeAspect="1"/>
          </p:cNvPicPr>
          <p:nvPr/>
        </p:nvPicPr>
        <p:blipFill>
          <a:blip r:embed="rId3" cstate="print">
            <a:lum bright="10000"/>
          </a:blip>
          <a:stretch>
            <a:fillRect/>
          </a:stretch>
        </p:blipFill>
        <p:spPr>
          <a:xfrm>
            <a:off x="428604" y="6024570"/>
            <a:ext cx="2700862" cy="3184944"/>
          </a:xfrm>
          <a:prstGeom prst="rect">
            <a:avLst/>
          </a:prstGeom>
        </p:spPr>
      </p:pic>
      <p:pic>
        <p:nvPicPr>
          <p:cNvPr id="8" name="Image 7" descr="DSCI0040.JPG"/>
          <p:cNvPicPr>
            <a:picLocks noChangeAspect="1"/>
          </p:cNvPicPr>
          <p:nvPr/>
        </p:nvPicPr>
        <p:blipFill>
          <a:blip r:embed="rId4" cstate="print"/>
          <a:srcRect b="17659"/>
          <a:stretch>
            <a:fillRect/>
          </a:stretch>
        </p:blipFill>
        <p:spPr>
          <a:xfrm>
            <a:off x="1000109" y="1006050"/>
            <a:ext cx="5184647" cy="4411297"/>
          </a:xfrm>
          <a:prstGeom prst="rect">
            <a:avLst/>
          </a:prstGeom>
        </p:spPr>
      </p:pic>
      <p:sp>
        <p:nvSpPr>
          <p:cNvPr id="7" name="Espace réservé du numéro de diapositive 6"/>
          <p:cNvSpPr>
            <a:spLocks noGrp="1"/>
          </p:cNvSpPr>
          <p:nvPr>
            <p:ph type="sldNum" sz="quarter" idx="12"/>
          </p:nvPr>
        </p:nvSpPr>
        <p:spPr/>
        <p:txBody>
          <a:bodyPr/>
          <a:lstStyle/>
          <a:p>
            <a:fld id="{62532ABA-6F5E-4476-8A55-BCFE2D16F170}"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DSCI0054.JPG"/>
          <p:cNvPicPr>
            <a:picLocks noChangeAspect="1"/>
          </p:cNvPicPr>
          <p:nvPr/>
        </p:nvPicPr>
        <p:blipFill>
          <a:blip r:embed="rId3" cstate="print"/>
          <a:srcRect t="9375"/>
          <a:stretch>
            <a:fillRect/>
          </a:stretch>
        </p:blipFill>
        <p:spPr>
          <a:xfrm>
            <a:off x="357166" y="5238752"/>
            <a:ext cx="3230788" cy="2924571"/>
          </a:xfrm>
          <a:prstGeom prst="rect">
            <a:avLst/>
          </a:prstGeom>
        </p:spPr>
      </p:pic>
      <p:pic>
        <p:nvPicPr>
          <p:cNvPr id="7" name="Image 6" descr="DSCI0055.JPG"/>
          <p:cNvPicPr>
            <a:picLocks noChangeAspect="1"/>
          </p:cNvPicPr>
          <p:nvPr/>
        </p:nvPicPr>
        <p:blipFill>
          <a:blip r:embed="rId4" cstate="print"/>
          <a:srcRect t="6250"/>
          <a:stretch>
            <a:fillRect/>
          </a:stretch>
        </p:blipFill>
        <p:spPr>
          <a:xfrm>
            <a:off x="3818120" y="5238752"/>
            <a:ext cx="3039880" cy="2970630"/>
          </a:xfrm>
          <a:prstGeom prst="rect">
            <a:avLst/>
          </a:prstGeom>
        </p:spPr>
      </p:pic>
      <p:pic>
        <p:nvPicPr>
          <p:cNvPr id="9" name="Image 8" descr="DSCI0051.JPG"/>
          <p:cNvPicPr>
            <a:picLocks noChangeAspect="1"/>
          </p:cNvPicPr>
          <p:nvPr/>
        </p:nvPicPr>
        <p:blipFill>
          <a:blip r:embed="rId5" cstate="print"/>
          <a:stretch>
            <a:fillRect/>
          </a:stretch>
        </p:blipFill>
        <p:spPr>
          <a:xfrm>
            <a:off x="428604" y="1452538"/>
            <a:ext cx="2992987" cy="2994443"/>
          </a:xfrm>
          <a:prstGeom prst="rect">
            <a:avLst/>
          </a:prstGeom>
        </p:spPr>
      </p:pic>
      <p:pic>
        <p:nvPicPr>
          <p:cNvPr id="10" name="Image 9" descr="DSCI0052.JPG"/>
          <p:cNvPicPr>
            <a:picLocks noChangeAspect="1"/>
          </p:cNvPicPr>
          <p:nvPr/>
        </p:nvPicPr>
        <p:blipFill>
          <a:blip r:embed="rId6" cstate="print"/>
          <a:stretch>
            <a:fillRect/>
          </a:stretch>
        </p:blipFill>
        <p:spPr>
          <a:xfrm>
            <a:off x="3714752" y="1513417"/>
            <a:ext cx="3143248" cy="2796641"/>
          </a:xfrm>
          <a:prstGeom prst="rect">
            <a:avLst/>
          </a:prstGeom>
        </p:spPr>
      </p:pic>
      <p:sp>
        <p:nvSpPr>
          <p:cNvPr id="8" name="Espace réservé du numéro de diapositive 7"/>
          <p:cNvSpPr>
            <a:spLocks noGrp="1"/>
          </p:cNvSpPr>
          <p:nvPr>
            <p:ph type="sldNum" sz="quarter" idx="12"/>
          </p:nvPr>
        </p:nvSpPr>
        <p:spPr/>
        <p:txBody>
          <a:bodyPr/>
          <a:lstStyle/>
          <a:p>
            <a:fld id="{62532ABA-6F5E-4476-8A55-BCFE2D16F170}" type="slidenum">
              <a:rPr lang="fr-FR" smtClean="0"/>
              <a:pPr/>
              <a:t>7</a:t>
            </a:fld>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157</Words>
  <Application>Microsoft Office PowerPoint</Application>
  <PresentationFormat>Format A4 (210 x 297 mm)</PresentationFormat>
  <Paragraphs>51</Paragraphs>
  <Slides>7</Slides>
  <Notes>3</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 PowerPoint</vt:lpstr>
      <vt:lpstr>Présentation PowerPoint</vt:lpstr>
      <vt:lpstr> Descriptif succinct</vt:lpstr>
      <vt:lpstr> CHANTIER EN COURS</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Administrateur</dc:creator>
  <cp:lastModifiedBy>BRULET JACKY</cp:lastModifiedBy>
  <cp:revision>41</cp:revision>
  <dcterms:created xsi:type="dcterms:W3CDTF">2010-01-18T14:36:37Z</dcterms:created>
  <dcterms:modified xsi:type="dcterms:W3CDTF">2015-02-19T16:10:33Z</dcterms:modified>
</cp:coreProperties>
</file>